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6" r:id="rId4"/>
    <p:sldId id="279" r:id="rId5"/>
    <p:sldId id="269" r:id="rId6"/>
    <p:sldId id="270" r:id="rId7"/>
    <p:sldId id="272" r:id="rId8"/>
    <p:sldId id="273" r:id="rId9"/>
    <p:sldId id="271" r:id="rId10"/>
    <p:sldId id="277" r:id="rId11"/>
    <p:sldId id="278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/>
    <p:restoredTop sz="94503"/>
  </p:normalViewPr>
  <p:slideViewPr>
    <p:cSldViewPr snapToGrid="0" snapToObjects="1">
      <p:cViewPr varScale="1">
        <p:scale>
          <a:sx n="154" d="100"/>
          <a:sy n="154" d="100"/>
        </p:scale>
        <p:origin x="1896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9FEFA-1369-AB44-9AB7-E74DB4ED792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1B2A2-9F92-F846-839D-94764FAE82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8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2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3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3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5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6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7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8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9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10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4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320CC7-C0B0-B844-A6F6-430818F5A5F5}" type="slidenum">
              <a:rPr lang="de-DE" smtClean="0"/>
              <a:pPr eaLnBrk="1" hangingPunct="1">
                <a:defRPr/>
              </a:pPr>
              <a:t>11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4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E0EC-6A21-2A4B-86F4-2BDB698A676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9232-2B79-B843-837C-71FB18CB155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F121F9-F2F0-4EB5-7426-727194757E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2" y="365777"/>
            <a:ext cx="2316481" cy="4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4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764691"/>
          </a:xfrm>
        </p:spPr>
        <p:txBody>
          <a:bodyPr>
            <a:normAutofit fontScale="90000"/>
          </a:bodyPr>
          <a:lstStyle/>
          <a:p>
            <a:r>
              <a:rPr lang="de-DE" sz="5025" dirty="0">
                <a:solidFill>
                  <a:schemeClr val="accent1">
                    <a:lumMod val="50000"/>
                  </a:schemeClr>
                </a:solidFill>
              </a:rPr>
              <a:t>Herzlich willkommen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594" b="21331"/>
          <a:stretch>
            <a:fillRect/>
          </a:stretch>
        </p:blipFill>
        <p:spPr bwMode="auto">
          <a:xfrm>
            <a:off x="1690839" y="2463714"/>
            <a:ext cx="5762323" cy="27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8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9"/>
    </mc:Choice>
    <mc:Fallback xmlns="">
      <p:transition spd="slow" advTm="77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52487" y="983030"/>
            <a:ext cx="743902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DE" sz="1600" b="1" dirty="0"/>
          </a:p>
          <a:p>
            <a:pPr algn="ctr" eaLnBrk="1" hangingPunct="1"/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Was sagen unsere Schüler (die 11er)?</a:t>
            </a:r>
          </a:p>
          <a:p>
            <a:pPr eaLnBrk="1" hangingPunct="1"/>
            <a:endParaRPr lang="de-DE" sz="1600" b="1" dirty="0"/>
          </a:p>
          <a:p>
            <a:pPr marL="457200" indent="-457200" eaLnBrk="1" hangingPunct="1">
              <a:buFont typeface="Arial"/>
              <a:buChar char="•"/>
            </a:pPr>
            <a:endParaRPr lang="de-DE" dirty="0"/>
          </a:p>
          <a:p>
            <a:pPr algn="ctr" eaLnBrk="1" hangingPunct="1"/>
            <a:endParaRPr lang="de-DE" b="1" dirty="0"/>
          </a:p>
          <a:p>
            <a:pPr algn="ctr" eaLnBrk="1" hangingPunct="1"/>
            <a:endParaRPr lang="de-DE" sz="3200" b="1" dirty="0"/>
          </a:p>
        </p:txBody>
      </p:sp>
      <p:pic>
        <p:nvPicPr>
          <p:cNvPr id="3" name="Audio Recording 12.01.2023, 15:42:14">
            <a:hlinkClick r:id="" action="ppaction://media"/>
            <a:extLst>
              <a:ext uri="{FF2B5EF4-FFF2-40B4-BE49-F238E27FC236}">
                <a16:creationId xmlns:a16="http://schemas.microsoft.com/office/drawing/2014/main" id="{3C4D6D56-657C-1D7B-DDF8-7F7E6E6D7D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366" y="5921745"/>
            <a:ext cx="812800" cy="812800"/>
          </a:xfrm>
          <a:prstGeom prst="rect">
            <a:avLst/>
          </a:prstGeom>
        </p:spPr>
      </p:pic>
      <p:sp>
        <p:nvSpPr>
          <p:cNvPr id="4" name="Ovale Legende 3">
            <a:extLst>
              <a:ext uri="{FF2B5EF4-FFF2-40B4-BE49-F238E27FC236}">
                <a16:creationId xmlns:a16="http://schemas.microsoft.com/office/drawing/2014/main" id="{0921AC93-2056-83DA-4840-B95D9A8A2999}"/>
              </a:ext>
            </a:extLst>
          </p:cNvPr>
          <p:cNvSpPr/>
          <p:nvPr/>
        </p:nvSpPr>
        <p:spPr>
          <a:xfrm>
            <a:off x="5032987" y="2065628"/>
            <a:ext cx="3971994" cy="1242112"/>
          </a:xfrm>
          <a:prstGeom prst="wedgeEllipseCallout">
            <a:avLst>
              <a:gd name="adj1" fmla="val -50529"/>
              <a:gd name="adj2" fmla="val -65772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„Ich habe hier schon viele neue Freunde gefunden.“</a:t>
            </a:r>
          </a:p>
          <a:p>
            <a:pPr algn="ctr"/>
            <a:endParaRPr lang="de-DE" dirty="0"/>
          </a:p>
        </p:txBody>
      </p:sp>
      <p:sp>
        <p:nvSpPr>
          <p:cNvPr id="6" name="Ovale Legende 5">
            <a:extLst>
              <a:ext uri="{FF2B5EF4-FFF2-40B4-BE49-F238E27FC236}">
                <a16:creationId xmlns:a16="http://schemas.microsoft.com/office/drawing/2014/main" id="{7A560D82-6C08-B721-B272-9A5D2BC4FA6D}"/>
              </a:ext>
            </a:extLst>
          </p:cNvPr>
          <p:cNvSpPr/>
          <p:nvPr/>
        </p:nvSpPr>
        <p:spPr>
          <a:xfrm>
            <a:off x="1060993" y="5236326"/>
            <a:ext cx="3971994" cy="1242112"/>
          </a:xfrm>
          <a:prstGeom prst="wedgeEllipseCallout">
            <a:avLst>
              <a:gd name="adj1" fmla="val 34258"/>
              <a:gd name="adj2" fmla="val -176772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„Ich weiß endlich, wie man richtig lernt.“</a:t>
            </a:r>
          </a:p>
          <a:p>
            <a:pPr algn="ctr"/>
            <a:endParaRPr lang="de-DE" dirty="0"/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84F9EC6B-DC7D-C9E5-3C55-4C0358DAB421}"/>
              </a:ext>
            </a:extLst>
          </p:cNvPr>
          <p:cNvSpPr/>
          <p:nvPr/>
        </p:nvSpPr>
        <p:spPr>
          <a:xfrm>
            <a:off x="4118377" y="4980219"/>
            <a:ext cx="4461419" cy="1754326"/>
          </a:xfrm>
          <a:prstGeom prst="wedgeEllipseCallout">
            <a:avLst>
              <a:gd name="adj1" fmla="val -48726"/>
              <a:gd name="adj2" fmla="val -151660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„Ich finde es gut, dass alle in Wirtschaft bei „Null“ starten und keiner Vor- oder Nachteile hat.“</a:t>
            </a:r>
          </a:p>
          <a:p>
            <a:pPr algn="ctr"/>
            <a:endParaRPr lang="de-DE" dirty="0"/>
          </a:p>
        </p:txBody>
      </p:sp>
      <p:sp>
        <p:nvSpPr>
          <p:cNvPr id="8" name="Ovale Legende 7">
            <a:extLst>
              <a:ext uri="{FF2B5EF4-FFF2-40B4-BE49-F238E27FC236}">
                <a16:creationId xmlns:a16="http://schemas.microsoft.com/office/drawing/2014/main" id="{B92C0220-A944-6F90-5894-5871D2DBD113}"/>
              </a:ext>
            </a:extLst>
          </p:cNvPr>
          <p:cNvSpPr/>
          <p:nvPr/>
        </p:nvSpPr>
        <p:spPr>
          <a:xfrm>
            <a:off x="4433372" y="3283683"/>
            <a:ext cx="3971994" cy="1612821"/>
          </a:xfrm>
          <a:prstGeom prst="wedgeEllipseCallout">
            <a:avLst>
              <a:gd name="adj1" fmla="val -61036"/>
              <a:gd name="adj2" fmla="val -124533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„Wenn man im Unterricht aufpasst und Hausaufgaben macht, kommt man gut mit.“</a:t>
            </a:r>
          </a:p>
          <a:p>
            <a:pPr algn="ctr"/>
            <a:endParaRPr lang="de-DE" dirty="0"/>
          </a:p>
        </p:txBody>
      </p:sp>
      <p:sp>
        <p:nvSpPr>
          <p:cNvPr id="9" name="Ovale Legende 8">
            <a:extLst>
              <a:ext uri="{FF2B5EF4-FFF2-40B4-BE49-F238E27FC236}">
                <a16:creationId xmlns:a16="http://schemas.microsoft.com/office/drawing/2014/main" id="{8E33020A-59DA-84E5-6853-F986C006E491}"/>
              </a:ext>
            </a:extLst>
          </p:cNvPr>
          <p:cNvSpPr/>
          <p:nvPr/>
        </p:nvSpPr>
        <p:spPr>
          <a:xfrm>
            <a:off x="294380" y="2193971"/>
            <a:ext cx="3529615" cy="1089712"/>
          </a:xfrm>
          <a:prstGeom prst="wedgeEllipseCallout">
            <a:avLst>
              <a:gd name="adj1" fmla="val 42469"/>
              <a:gd name="adj2" fmla="val -73300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„Es ist nicht schwerer als die 10. Klasse.“</a:t>
            </a:r>
          </a:p>
          <a:p>
            <a:pPr algn="ctr"/>
            <a:endParaRPr lang="de-DE" dirty="0"/>
          </a:p>
        </p:txBody>
      </p:sp>
      <p:sp>
        <p:nvSpPr>
          <p:cNvPr id="10" name="Ovale Legende 9">
            <a:extLst>
              <a:ext uri="{FF2B5EF4-FFF2-40B4-BE49-F238E27FC236}">
                <a16:creationId xmlns:a16="http://schemas.microsoft.com/office/drawing/2014/main" id="{56BC83C9-E580-EC90-B0FF-494A21617059}"/>
              </a:ext>
            </a:extLst>
          </p:cNvPr>
          <p:cNvSpPr/>
          <p:nvPr/>
        </p:nvSpPr>
        <p:spPr>
          <a:xfrm>
            <a:off x="294380" y="3429000"/>
            <a:ext cx="4110882" cy="1402107"/>
          </a:xfrm>
          <a:prstGeom prst="wedgeEllipseCallout">
            <a:avLst>
              <a:gd name="adj1" fmla="val 39596"/>
              <a:gd name="adj2" fmla="val -70471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„Das Arbeiten mit den Gesetzen macht mir total Spaß.“</a:t>
            </a:r>
          </a:p>
          <a:p>
            <a:pPr algn="ctr"/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1245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47859" y="1118331"/>
            <a:ext cx="74390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DE" sz="1600" b="1" dirty="0"/>
          </a:p>
          <a:p>
            <a:pPr algn="ctr" eaLnBrk="1" hangingPunct="1"/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Was sagen unsere Schüler (die Ehemaligen)?</a:t>
            </a:r>
          </a:p>
          <a:p>
            <a:pPr eaLnBrk="1" hangingPunct="1"/>
            <a:endParaRPr lang="de-DE" sz="1600" b="1" dirty="0"/>
          </a:p>
          <a:p>
            <a:pPr algn="ctr" eaLnBrk="1" hangingPunct="1"/>
            <a:endParaRPr lang="de-DE" b="1" dirty="0"/>
          </a:p>
          <a:p>
            <a:pPr algn="ctr" eaLnBrk="1" hangingPunct="1"/>
            <a:endParaRPr lang="de-DE" sz="3200" b="1" dirty="0"/>
          </a:p>
        </p:txBody>
      </p:sp>
      <p:pic>
        <p:nvPicPr>
          <p:cNvPr id="3" name="Audio Recording 12.01.2023, 15:42:59">
            <a:hlinkClick r:id="" action="ppaction://media"/>
            <a:extLst>
              <a:ext uri="{FF2B5EF4-FFF2-40B4-BE49-F238E27FC236}">
                <a16:creationId xmlns:a16="http://schemas.microsoft.com/office/drawing/2014/main" id="{AE3601C7-2A74-E18E-A633-71295DBA3C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0484" y="5694819"/>
            <a:ext cx="812800" cy="812800"/>
          </a:xfrm>
          <a:prstGeom prst="rect">
            <a:avLst/>
          </a:prstGeom>
        </p:spPr>
      </p:pic>
      <p:sp>
        <p:nvSpPr>
          <p:cNvPr id="4" name="Ovale Legende 3">
            <a:extLst>
              <a:ext uri="{FF2B5EF4-FFF2-40B4-BE49-F238E27FC236}">
                <a16:creationId xmlns:a16="http://schemas.microsoft.com/office/drawing/2014/main" id="{DE93010E-6F0B-77C5-1091-7FF04E7ED34D}"/>
              </a:ext>
            </a:extLst>
          </p:cNvPr>
          <p:cNvSpPr/>
          <p:nvPr/>
        </p:nvSpPr>
        <p:spPr>
          <a:xfrm>
            <a:off x="937504" y="4715168"/>
            <a:ext cx="3971994" cy="1880636"/>
          </a:xfrm>
          <a:prstGeom prst="wedgeEllipseCallout">
            <a:avLst>
              <a:gd name="adj1" fmla="val 34258"/>
              <a:gd name="adj2" fmla="val -176772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„Ich habe an der Uni die ersten Prüfungen easy mit dem Abi-Wissen bestanden“</a:t>
            </a:r>
          </a:p>
          <a:p>
            <a:pPr algn="ctr"/>
            <a:endParaRPr lang="de-DE" dirty="0"/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741C5F30-DD05-29EF-2C2F-E725BEDB2D71}"/>
              </a:ext>
            </a:extLst>
          </p:cNvPr>
          <p:cNvSpPr/>
          <p:nvPr/>
        </p:nvSpPr>
        <p:spPr>
          <a:xfrm>
            <a:off x="146383" y="2583544"/>
            <a:ext cx="3971994" cy="1880636"/>
          </a:xfrm>
          <a:prstGeom prst="wedgeEllipseCallout">
            <a:avLst>
              <a:gd name="adj1" fmla="val 39596"/>
              <a:gd name="adj2" fmla="val -70471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„Ich vermisse die Schule mit den kleinen Klassen, wo man immer den Lehrer fragen konnte.“</a:t>
            </a:r>
          </a:p>
          <a:p>
            <a:pPr algn="ctr"/>
            <a:endParaRPr lang="de-DE" dirty="0"/>
          </a:p>
        </p:txBody>
      </p:sp>
      <p:sp>
        <p:nvSpPr>
          <p:cNvPr id="8" name="Ovale Legende 7">
            <a:extLst>
              <a:ext uri="{FF2B5EF4-FFF2-40B4-BE49-F238E27FC236}">
                <a16:creationId xmlns:a16="http://schemas.microsoft.com/office/drawing/2014/main" id="{BE9BF524-D462-4689-2FC9-05A44678D869}"/>
              </a:ext>
            </a:extLst>
          </p:cNvPr>
          <p:cNvSpPr/>
          <p:nvPr/>
        </p:nvSpPr>
        <p:spPr>
          <a:xfrm>
            <a:off x="4408994" y="3987081"/>
            <a:ext cx="3971994" cy="1880636"/>
          </a:xfrm>
          <a:prstGeom prst="wedgeEllipseCallout">
            <a:avLst>
              <a:gd name="adj1" fmla="val -51239"/>
              <a:gd name="adj2" fmla="val -128931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„Ohne das Fach Wirtschaft an der LLS hätte ich mich nicht an die Uni getraut.“</a:t>
            </a:r>
          </a:p>
          <a:p>
            <a:pPr algn="ctr"/>
            <a:endParaRPr lang="de-DE" dirty="0"/>
          </a:p>
        </p:txBody>
      </p:sp>
      <p:sp>
        <p:nvSpPr>
          <p:cNvPr id="6" name="Ovale Legende 5">
            <a:extLst>
              <a:ext uri="{FF2B5EF4-FFF2-40B4-BE49-F238E27FC236}">
                <a16:creationId xmlns:a16="http://schemas.microsoft.com/office/drawing/2014/main" id="{F530F3DC-FF81-91BF-23D9-392CBEB1CB2B}"/>
              </a:ext>
            </a:extLst>
          </p:cNvPr>
          <p:cNvSpPr/>
          <p:nvPr/>
        </p:nvSpPr>
        <p:spPr>
          <a:xfrm>
            <a:off x="4386376" y="2142832"/>
            <a:ext cx="4601984" cy="1754326"/>
          </a:xfrm>
          <a:prstGeom prst="wedgeEllipseCallout">
            <a:avLst>
              <a:gd name="adj1" fmla="val -44076"/>
              <a:gd name="adj2" fmla="val -58505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„Die Lehrer und das Fach Wirtschaft haben mich super gut auf das Studium vorbereitet.“</a:t>
            </a:r>
          </a:p>
          <a:p>
            <a:pPr algn="ctr"/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9539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C6A8C3-4CEA-909B-593C-659F79218DD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221372">
            <a:off x="937727" y="2465811"/>
            <a:ext cx="7268547" cy="2393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Hoffentlich bis bald! </a:t>
            </a:r>
          </a:p>
          <a:p>
            <a:pPr marL="0" indent="0" algn="ctr">
              <a:buNone/>
            </a:pPr>
            <a:r>
              <a:rPr lang="de-DE" sz="4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freuen uns auf dich!</a:t>
            </a:r>
            <a:endParaRPr lang="de-DE" sz="4400" i="1" dirty="0"/>
          </a:p>
        </p:txBody>
      </p:sp>
      <p:pic>
        <p:nvPicPr>
          <p:cNvPr id="4" name="Audio Recording 12.01.2023, 15:57:43">
            <a:hlinkClick r:id="" action="ppaction://media"/>
            <a:extLst>
              <a:ext uri="{FF2B5EF4-FFF2-40B4-BE49-F238E27FC236}">
                <a16:creationId xmlns:a16="http://schemas.microsoft.com/office/drawing/2014/main" id="{352E0363-F456-6240-12BE-CF911746B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2070" y="55429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2"/>
          <p:cNvSpPr txBox="1">
            <a:spLocks noChangeArrowheads="1"/>
          </p:cNvSpPr>
          <p:nvPr/>
        </p:nvSpPr>
        <p:spPr bwMode="auto">
          <a:xfrm>
            <a:off x="2813185" y="1023847"/>
            <a:ext cx="33751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Kurz zu uns:</a:t>
            </a:r>
            <a:endParaRPr lang="de-DE" sz="3200" b="1" dirty="0"/>
          </a:p>
          <a:p>
            <a:pPr algn="ctr" eaLnBrk="1" hangingPunct="1"/>
            <a:endParaRPr lang="de-DE" sz="3200" b="1" dirty="0"/>
          </a:p>
          <a:p>
            <a:pPr algn="ctr" eaLnBrk="1" hangingPunct="1"/>
            <a:endParaRPr lang="de-DE" sz="1600" b="1" dirty="0"/>
          </a:p>
          <a:p>
            <a:pPr algn="ctr" eaLnBrk="1" hangingPunct="1"/>
            <a:endParaRPr lang="de-DE" sz="3200" b="1" dirty="0"/>
          </a:p>
        </p:txBody>
      </p:sp>
      <p:pic>
        <p:nvPicPr>
          <p:cNvPr id="5" name="Audio Recording 12.01.2023, 15:23:05">
            <a:hlinkClick r:id="" action="ppaction://media"/>
            <a:extLst>
              <a:ext uri="{FF2B5EF4-FFF2-40B4-BE49-F238E27FC236}">
                <a16:creationId xmlns:a16="http://schemas.microsoft.com/office/drawing/2014/main" id="{FBB6F6DA-0D1E-CAE3-D7B6-0344D8D788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5112" y="5784461"/>
            <a:ext cx="812800" cy="812800"/>
          </a:xfrm>
          <a:prstGeom prst="rect">
            <a:avLst/>
          </a:prstGeom>
        </p:spPr>
      </p:pic>
      <p:pic>
        <p:nvPicPr>
          <p:cNvPr id="3" name="Grafik 2" descr="Ein Bild, das Person, Vorhang, darstellend enthält.&#10;&#10;Automatisch generierte Beschreibung">
            <a:extLst>
              <a:ext uri="{FF2B5EF4-FFF2-40B4-BE49-F238E27FC236}">
                <a16:creationId xmlns:a16="http://schemas.microsoft.com/office/drawing/2014/main" id="{E9E5E639-E8B6-A876-72C1-D3E2EF4B7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642" y="1643290"/>
            <a:ext cx="2802238" cy="298664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4AF74E0-1394-3418-CD29-988B701E4DAA}"/>
              </a:ext>
            </a:extLst>
          </p:cNvPr>
          <p:cNvSpPr txBox="1"/>
          <p:nvPr/>
        </p:nvSpPr>
        <p:spPr>
          <a:xfrm>
            <a:off x="790642" y="4707229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3200" b="1" dirty="0"/>
              <a:t>Bianca Lohr</a:t>
            </a:r>
          </a:p>
          <a:p>
            <a:pPr algn="ctr" eaLnBrk="1" hangingPunct="1"/>
            <a:r>
              <a:rPr lang="de-DE" sz="1800" b="1" dirty="0"/>
              <a:t>(BWL und Religion)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6CFF6CF-A7D7-FD7D-843D-8BDB938668C6}"/>
              </a:ext>
            </a:extLst>
          </p:cNvPr>
          <p:cNvSpPr txBox="1"/>
          <p:nvPr/>
        </p:nvSpPr>
        <p:spPr>
          <a:xfrm>
            <a:off x="3521630" y="4707229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3200" b="1" dirty="0"/>
              <a:t>Elma Avdic </a:t>
            </a:r>
          </a:p>
          <a:p>
            <a:pPr algn="ctr" eaLnBrk="1" hangingPunct="1"/>
            <a:r>
              <a:rPr lang="de-DE" sz="1800" b="1" dirty="0"/>
              <a:t>(BWL und Deutsch)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8474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2"/>
          <p:cNvSpPr txBox="1">
            <a:spLocks noChangeArrowheads="1"/>
          </p:cNvSpPr>
          <p:nvPr/>
        </p:nvSpPr>
        <p:spPr bwMode="auto">
          <a:xfrm>
            <a:off x="847859" y="1392238"/>
            <a:ext cx="74390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rPr>
              <a:t>Was stellen wir vor?</a:t>
            </a:r>
          </a:p>
          <a:p>
            <a:pPr algn="ctr" eaLnBrk="1" hangingPunct="1"/>
            <a:endParaRPr lang="de-DE" sz="32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de-DE" b="1" dirty="0"/>
          </a:p>
          <a:p>
            <a:pPr marL="457200" indent="-457200" eaLnBrk="1" hangingPunct="1">
              <a:buFont typeface="Arial"/>
              <a:buChar char="•"/>
            </a:pPr>
            <a:r>
              <a:rPr lang="de-DE" b="1" dirty="0">
                <a:latin typeface="+mj-lt"/>
                <a:ea typeface="+mn-ea"/>
                <a:cs typeface="+mn-cs"/>
              </a:rPr>
              <a:t>Allgemeines zum Fach Wirtschaft</a:t>
            </a:r>
          </a:p>
          <a:p>
            <a:pPr marL="457200" indent="-457200" eaLnBrk="1" hangingPunct="1">
              <a:buFont typeface="Arial"/>
              <a:buChar char="•"/>
            </a:pPr>
            <a:endParaRPr lang="de-DE" b="1" dirty="0">
              <a:latin typeface="+mj-lt"/>
              <a:ea typeface="+mn-ea"/>
              <a:cs typeface="+mn-cs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de-DE" b="1" dirty="0">
                <a:latin typeface="+mj-lt"/>
                <a:ea typeface="+mn-ea"/>
                <a:cs typeface="+mn-cs"/>
              </a:rPr>
              <a:t>Inhalte im Fach Wirtschaft (BWL/VWL)</a:t>
            </a:r>
          </a:p>
          <a:p>
            <a:pPr marL="457200" indent="-457200" eaLnBrk="1" hangingPunct="1">
              <a:buFont typeface="Arial"/>
              <a:buChar char="•"/>
            </a:pPr>
            <a:endParaRPr lang="de-DE" b="1" dirty="0">
              <a:latin typeface="+mj-lt"/>
              <a:ea typeface="+mn-ea"/>
              <a:cs typeface="+mn-cs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de-DE" b="1" dirty="0">
                <a:latin typeface="+mj-lt"/>
                <a:ea typeface="+mn-ea"/>
                <a:cs typeface="+mn-cs"/>
              </a:rPr>
              <a:t>Mögliche Exkursionen</a:t>
            </a:r>
          </a:p>
          <a:p>
            <a:pPr marL="457200" indent="-457200" eaLnBrk="1" hangingPunct="1">
              <a:buFont typeface="Arial"/>
              <a:buChar char="•"/>
            </a:pPr>
            <a:endParaRPr lang="de-DE" b="1" dirty="0">
              <a:latin typeface="+mj-lt"/>
              <a:ea typeface="+mn-ea"/>
              <a:cs typeface="+mn-cs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de-DE" b="1" dirty="0">
                <a:latin typeface="+mj-lt"/>
                <a:ea typeface="+mn-ea"/>
                <a:cs typeface="+mn-cs"/>
              </a:rPr>
              <a:t>Schülermeinungen</a:t>
            </a:r>
          </a:p>
        </p:txBody>
      </p:sp>
      <p:pic>
        <p:nvPicPr>
          <p:cNvPr id="3" name="Audio Recording 12.01.2023, 15:26:42">
            <a:hlinkClick r:id="" action="ppaction://media"/>
            <a:extLst>
              <a:ext uri="{FF2B5EF4-FFF2-40B4-BE49-F238E27FC236}">
                <a16:creationId xmlns:a16="http://schemas.microsoft.com/office/drawing/2014/main" id="{F513C76E-E41A-642B-987F-840934B4C8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0484" y="584044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6486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0D06B3-C36B-057E-5441-C35B3BD6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de-D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Das Fach Wirtschaft: </a:t>
            </a:r>
          </a:p>
          <a:p>
            <a:pPr marL="0" indent="0" algn="ctr" eaLnBrk="1" hangingPunct="1">
              <a:buNone/>
            </a:pPr>
            <a:endParaRPr lang="de-DE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/>
            <a:r>
              <a:rPr lang="de-DE" sz="2400" dirty="0">
                <a:latin typeface="+mj-lt"/>
              </a:rPr>
              <a:t>Betriebswirtschaftslehre (4-stündig)</a:t>
            </a:r>
          </a:p>
          <a:p>
            <a:pPr algn="ctr"/>
            <a:r>
              <a:rPr lang="de-DE" sz="2400" dirty="0">
                <a:latin typeface="+mj-lt"/>
              </a:rPr>
              <a:t>Volkswirtschaftslehre (2-stündig)</a:t>
            </a:r>
            <a:endParaRPr lang="de-DE" dirty="0"/>
          </a:p>
          <a:p>
            <a:endParaRPr lang="de-DE" dirty="0"/>
          </a:p>
        </p:txBody>
      </p:sp>
      <p:pic>
        <p:nvPicPr>
          <p:cNvPr id="4" name="Audio Recording 12.01.2023, 15:29:26">
            <a:hlinkClick r:id="" action="ppaction://media"/>
            <a:extLst>
              <a:ext uri="{FF2B5EF4-FFF2-40B4-BE49-F238E27FC236}">
                <a16:creationId xmlns:a16="http://schemas.microsoft.com/office/drawing/2014/main" id="{C0AE2544-48E1-D4AC-49B3-30645A688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5719763"/>
            <a:ext cx="812800" cy="812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F1DA4C-D2CA-439C-C72E-FD09E99C8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671" y="4093334"/>
            <a:ext cx="1843222" cy="12470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FBA25D-55F9-C614-2430-615F231F6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882" y="4066308"/>
            <a:ext cx="2216987" cy="12470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11D5C0F-A034-A74B-ABBE-A0F9594B6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757" y="4066308"/>
            <a:ext cx="1746423" cy="124705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2F131D-515A-570C-28EF-AB28F0E7A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85" y="4095395"/>
            <a:ext cx="1873510" cy="12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1016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Inhalte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im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Fach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BWL</a:t>
            </a:r>
          </a:p>
        </p:txBody>
      </p:sp>
      <p:pic>
        <p:nvPicPr>
          <p:cNvPr id="6" name="Audio Recording 12.01.2023, 15:46:31">
            <a:hlinkClick r:id="" action="ppaction://media"/>
            <a:extLst>
              <a:ext uri="{FF2B5EF4-FFF2-40B4-BE49-F238E27FC236}">
                <a16:creationId xmlns:a16="http://schemas.microsoft.com/office/drawing/2014/main" id="{07A8DF39-C514-7FFF-65F3-D634C9D599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3999" y="5729237"/>
            <a:ext cx="812800" cy="812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7070D3E-B683-BC24-6684-EB55A23C8BB4}"/>
              </a:ext>
            </a:extLst>
          </p:cNvPr>
          <p:cNvSpPr txBox="1">
            <a:spLocks/>
          </p:cNvSpPr>
          <p:nvPr/>
        </p:nvSpPr>
        <p:spPr>
          <a:xfrm>
            <a:off x="535020" y="3249038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92D050"/>
                </a:solidFill>
                <a:ea typeface="+mn-ea"/>
                <a:cs typeface="+mn-cs"/>
              </a:rPr>
              <a:t>Buchführung</a:t>
            </a:r>
            <a:endParaRPr lang="en-US" sz="3600" dirty="0">
              <a:solidFill>
                <a:srgbClr val="92D05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A5C4CD-161D-972C-A991-091D799CCB71}"/>
              </a:ext>
            </a:extLst>
          </p:cNvPr>
          <p:cNvSpPr txBox="1">
            <a:spLocks/>
          </p:cNvSpPr>
          <p:nvPr/>
        </p:nvSpPr>
        <p:spPr>
          <a:xfrm>
            <a:off x="5128643" y="3666940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ea typeface="+mn-ea"/>
                <a:cs typeface="+mn-cs"/>
              </a:rPr>
              <a:t>Bewerberauswahl</a:t>
            </a:r>
            <a:endParaRPr lang="en-US" sz="24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A46F2D-B3D0-BDBA-38BA-168515C16B6D}"/>
              </a:ext>
            </a:extLst>
          </p:cNvPr>
          <p:cNvSpPr txBox="1">
            <a:spLocks/>
          </p:cNvSpPr>
          <p:nvPr/>
        </p:nvSpPr>
        <p:spPr>
          <a:xfrm>
            <a:off x="2221686" y="3752527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C000"/>
                </a:solidFill>
                <a:ea typeface="+mn-ea"/>
                <a:cs typeface="+mn-cs"/>
              </a:rPr>
              <a:t>Beschaffung</a:t>
            </a:r>
            <a:endParaRPr lang="en-US" sz="2400" dirty="0">
              <a:solidFill>
                <a:srgbClr val="FFC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7437C2-2278-837A-6D0A-6D6A8321C8D1}"/>
              </a:ext>
            </a:extLst>
          </p:cNvPr>
          <p:cNvSpPr txBox="1">
            <a:spLocks/>
          </p:cNvSpPr>
          <p:nvPr/>
        </p:nvSpPr>
        <p:spPr>
          <a:xfrm>
            <a:off x="4435813" y="2820940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Marketing</a:t>
            </a: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D531BA-252D-3184-D1AE-C1390C0231AD}"/>
              </a:ext>
            </a:extLst>
          </p:cNvPr>
          <p:cNvSpPr txBox="1">
            <a:spLocks/>
          </p:cNvSpPr>
          <p:nvPr/>
        </p:nvSpPr>
        <p:spPr>
          <a:xfrm>
            <a:off x="4245979" y="3923235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92D050"/>
                </a:solidFill>
                <a:ea typeface="+mn-ea"/>
                <a:cs typeface="+mn-cs"/>
              </a:rPr>
              <a:t>Nichtigkeit</a:t>
            </a:r>
            <a:endParaRPr lang="en-US" sz="4000" dirty="0">
              <a:solidFill>
                <a:srgbClr val="92D050"/>
              </a:solidFill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FCEB4D-72D9-31AA-3D82-368DF3B13B5B}"/>
              </a:ext>
            </a:extLst>
          </p:cNvPr>
          <p:cNvSpPr txBox="1">
            <a:spLocks/>
          </p:cNvSpPr>
          <p:nvPr/>
        </p:nvSpPr>
        <p:spPr>
          <a:xfrm>
            <a:off x="140709" y="5357846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92D050"/>
                </a:solidFill>
                <a:ea typeface="+mn-ea"/>
                <a:cs typeface="+mn-cs"/>
              </a:rPr>
              <a:t>Kündigung</a:t>
            </a:r>
            <a:endParaRPr lang="en-US" sz="3200" dirty="0">
              <a:solidFill>
                <a:srgbClr val="92D05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CDED82-8573-639D-6A30-5161EC279D5C}"/>
              </a:ext>
            </a:extLst>
          </p:cNvPr>
          <p:cNvSpPr txBox="1">
            <a:spLocks/>
          </p:cNvSpPr>
          <p:nvPr/>
        </p:nvSpPr>
        <p:spPr>
          <a:xfrm>
            <a:off x="186444" y="2312020"/>
            <a:ext cx="4580109" cy="751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FFC000"/>
                </a:solidFill>
                <a:ea typeface="+mn-ea"/>
                <a:cs typeface="+mn-cs"/>
              </a:rPr>
              <a:t>Influencermarketing</a:t>
            </a:r>
            <a:endParaRPr lang="en-US" sz="36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18F45C-B07F-82C7-6C01-31524EFAE2C4}"/>
              </a:ext>
            </a:extLst>
          </p:cNvPr>
          <p:cNvSpPr txBox="1">
            <a:spLocks/>
          </p:cNvSpPr>
          <p:nvPr/>
        </p:nvSpPr>
        <p:spPr>
          <a:xfrm>
            <a:off x="2734821" y="2563842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AGB</a:t>
            </a:r>
          </a:p>
          <a:p>
            <a:endParaRPr lang="en-US" sz="24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09373C-4ACE-4061-C346-17A1D8AA49D5}"/>
              </a:ext>
            </a:extLst>
          </p:cNvPr>
          <p:cNvSpPr txBox="1">
            <a:spLocks/>
          </p:cNvSpPr>
          <p:nvPr/>
        </p:nvSpPr>
        <p:spPr>
          <a:xfrm>
            <a:off x="897110" y="446915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B0F0"/>
                </a:solidFill>
                <a:ea typeface="+mn-ea"/>
                <a:cs typeface="+mn-cs"/>
              </a:rPr>
              <a:t>Lagerhaltung</a:t>
            </a:r>
            <a:endParaRPr lang="en-US" sz="24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CA93313-CF5A-E988-E835-8C4CD71FCB6D}"/>
              </a:ext>
            </a:extLst>
          </p:cNvPr>
          <p:cNvSpPr txBox="1">
            <a:spLocks/>
          </p:cNvSpPr>
          <p:nvPr/>
        </p:nvSpPr>
        <p:spPr>
          <a:xfrm>
            <a:off x="-302640" y="4896532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7030A0"/>
                </a:solidFill>
                <a:ea typeface="+mn-ea"/>
                <a:cs typeface="+mn-cs"/>
              </a:rPr>
              <a:t>ABC-</a:t>
            </a:r>
            <a:r>
              <a:rPr lang="en-US" sz="2800" dirty="0" err="1">
                <a:solidFill>
                  <a:srgbClr val="7030A0"/>
                </a:solidFill>
                <a:ea typeface="+mn-ea"/>
                <a:cs typeface="+mn-cs"/>
              </a:rPr>
              <a:t>Analyse</a:t>
            </a:r>
            <a:endParaRPr lang="en-US" sz="2800" dirty="0">
              <a:solidFill>
                <a:srgbClr val="7030A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EEB0B-88AD-F4B1-6F0D-DBE44AB5ECD5}"/>
              </a:ext>
            </a:extLst>
          </p:cNvPr>
          <p:cNvSpPr txBox="1">
            <a:spLocks/>
          </p:cNvSpPr>
          <p:nvPr/>
        </p:nvSpPr>
        <p:spPr>
          <a:xfrm>
            <a:off x="2571544" y="5092637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ea typeface="+mn-ea"/>
                <a:cs typeface="+mn-cs"/>
              </a:rPr>
              <a:t>Kaufvertrag</a:t>
            </a: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B1B904-9FD3-9C55-894D-C6DED6C59C41}"/>
              </a:ext>
            </a:extLst>
          </p:cNvPr>
          <p:cNvSpPr txBox="1">
            <a:spLocks/>
          </p:cNvSpPr>
          <p:nvPr/>
        </p:nvSpPr>
        <p:spPr>
          <a:xfrm>
            <a:off x="619054" y="3985002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Bilanz</a:t>
            </a:r>
            <a:endParaRPr lang="en-US" sz="24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9F156B1-7F9E-75D4-1E98-E9E4916F4177}"/>
              </a:ext>
            </a:extLst>
          </p:cNvPr>
          <p:cNvSpPr txBox="1">
            <a:spLocks/>
          </p:cNvSpPr>
          <p:nvPr/>
        </p:nvSpPr>
        <p:spPr>
          <a:xfrm>
            <a:off x="4140198" y="576111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FFC000"/>
                </a:solidFill>
                <a:ea typeface="+mn-ea"/>
                <a:cs typeface="+mn-cs"/>
              </a:rPr>
              <a:t>Werbung</a:t>
            </a:r>
            <a:endParaRPr lang="en-US" sz="4000" dirty="0">
              <a:solidFill>
                <a:srgbClr val="FFC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082EB8D-512F-C47F-3A10-F839377D035C}"/>
              </a:ext>
            </a:extLst>
          </p:cNvPr>
          <p:cNvSpPr txBox="1">
            <a:spLocks/>
          </p:cNvSpPr>
          <p:nvPr/>
        </p:nvSpPr>
        <p:spPr>
          <a:xfrm>
            <a:off x="1135030" y="2758339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ea typeface="+mn-ea"/>
                <a:cs typeface="+mn-cs"/>
              </a:rPr>
              <a:t>Überschuldung</a:t>
            </a:r>
            <a:endParaRPr lang="en-US" sz="24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17458F8-0A5D-9CFD-501B-F6D014C2D4C5}"/>
              </a:ext>
            </a:extLst>
          </p:cNvPr>
          <p:cNvSpPr txBox="1">
            <a:spLocks/>
          </p:cNvSpPr>
          <p:nvPr/>
        </p:nvSpPr>
        <p:spPr>
          <a:xfrm>
            <a:off x="5265362" y="223359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FF0000"/>
                </a:solidFill>
                <a:ea typeface="+mn-ea"/>
                <a:cs typeface="+mn-cs"/>
              </a:rPr>
              <a:t>GuV</a:t>
            </a:r>
            <a:endParaRPr lang="en-US" sz="40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47ADB8-F561-CD00-3C89-688556DB85B4}"/>
              </a:ext>
            </a:extLst>
          </p:cNvPr>
          <p:cNvSpPr txBox="1">
            <a:spLocks/>
          </p:cNvSpPr>
          <p:nvPr/>
        </p:nvSpPr>
        <p:spPr>
          <a:xfrm>
            <a:off x="4140198" y="4665769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Unternehmensführung</a:t>
            </a:r>
            <a:endParaRPr lang="en-US" sz="24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935461-542B-92FB-C81A-05DF73AA481B}"/>
              </a:ext>
            </a:extLst>
          </p:cNvPr>
          <p:cNvSpPr txBox="1">
            <a:spLocks/>
          </p:cNvSpPr>
          <p:nvPr/>
        </p:nvSpPr>
        <p:spPr>
          <a:xfrm>
            <a:off x="3908353" y="3227783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Internes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Rechnungswesen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8123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1016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Inhalte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im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Fach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VWL</a:t>
            </a:r>
          </a:p>
        </p:txBody>
      </p:sp>
      <p:pic>
        <p:nvPicPr>
          <p:cNvPr id="5" name="Audio Recording 12.01.2023, 15:54:13">
            <a:hlinkClick r:id="" action="ppaction://media"/>
            <a:extLst>
              <a:ext uri="{FF2B5EF4-FFF2-40B4-BE49-F238E27FC236}">
                <a16:creationId xmlns:a16="http://schemas.microsoft.com/office/drawing/2014/main" id="{B52210C9-FBD6-2861-9F6F-6A13731947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3999" y="5799392"/>
            <a:ext cx="812800" cy="812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A71586-79E5-2608-D841-EEA884C09FA6}"/>
              </a:ext>
            </a:extLst>
          </p:cNvPr>
          <p:cNvSpPr txBox="1">
            <a:spLocks/>
          </p:cNvSpPr>
          <p:nvPr/>
        </p:nvSpPr>
        <p:spPr>
          <a:xfrm>
            <a:off x="186444" y="2312020"/>
            <a:ext cx="4580109" cy="751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FFC000"/>
                </a:solidFill>
                <a:ea typeface="+mn-ea"/>
                <a:cs typeface="+mn-cs"/>
              </a:rPr>
              <a:t>Güter</a:t>
            </a:r>
            <a:endParaRPr lang="en-US" sz="36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AA54AD-AE8F-2242-561D-9AC9253AF4FE}"/>
              </a:ext>
            </a:extLst>
          </p:cNvPr>
          <p:cNvSpPr txBox="1">
            <a:spLocks/>
          </p:cNvSpPr>
          <p:nvPr/>
        </p:nvSpPr>
        <p:spPr>
          <a:xfrm>
            <a:off x="2734821" y="2563842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Verteilungspolitik</a:t>
            </a:r>
            <a:endParaRPr lang="en-US" sz="40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endParaRPr lang="en-US" sz="24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215FE9-FC70-7BF8-3FEE-4FC1F0014510}"/>
              </a:ext>
            </a:extLst>
          </p:cNvPr>
          <p:cNvSpPr txBox="1">
            <a:spLocks/>
          </p:cNvSpPr>
          <p:nvPr/>
        </p:nvSpPr>
        <p:spPr>
          <a:xfrm>
            <a:off x="4912467" y="192257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Homo oeconomicus</a:t>
            </a:r>
            <a:r>
              <a:rPr lang="de-DE" sz="1600" dirty="0">
                <a:effectLst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4EAD3F-6290-FE88-B51F-FEC3BBF7CE31}"/>
              </a:ext>
            </a:extLst>
          </p:cNvPr>
          <p:cNvSpPr txBox="1"/>
          <p:nvPr/>
        </p:nvSpPr>
        <p:spPr>
          <a:xfrm>
            <a:off x="2268439" y="33661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Umweltschutz</a:t>
            </a:r>
            <a:endParaRPr lang="de-DE" sz="2800" dirty="0">
              <a:solidFill>
                <a:srgbClr val="92D05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49C680-F894-368B-A4C4-4121BD593D80}"/>
              </a:ext>
            </a:extLst>
          </p:cNvPr>
          <p:cNvSpPr txBox="1">
            <a:spLocks/>
          </p:cNvSpPr>
          <p:nvPr/>
        </p:nvSpPr>
        <p:spPr>
          <a:xfrm>
            <a:off x="897110" y="446915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B0F0"/>
                </a:solidFill>
                <a:ea typeface="+mn-ea"/>
                <a:cs typeface="+mn-cs"/>
              </a:rPr>
              <a:t>Kryptowährung</a:t>
            </a:r>
            <a:endParaRPr lang="en-US" sz="24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5B34D0-2452-2FFD-43EE-AD72D6A01895}"/>
              </a:ext>
            </a:extLst>
          </p:cNvPr>
          <p:cNvSpPr txBox="1">
            <a:spLocks/>
          </p:cNvSpPr>
          <p:nvPr/>
        </p:nvSpPr>
        <p:spPr>
          <a:xfrm>
            <a:off x="-302640" y="4896532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7030A0"/>
                </a:solidFill>
                <a:ea typeface="+mn-ea"/>
                <a:cs typeface="+mn-cs"/>
              </a:rPr>
              <a:t>Zahlungsarten</a:t>
            </a:r>
            <a:endParaRPr lang="en-US" sz="2800" dirty="0">
              <a:solidFill>
                <a:srgbClr val="7030A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2CEFC4-7CA0-0140-707F-BD4CA21E98AD}"/>
              </a:ext>
            </a:extLst>
          </p:cNvPr>
          <p:cNvSpPr txBox="1">
            <a:spLocks/>
          </p:cNvSpPr>
          <p:nvPr/>
        </p:nvSpPr>
        <p:spPr>
          <a:xfrm>
            <a:off x="3928893" y="371359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Preispolitik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87AEBB-83BA-4897-65F1-607F4703E4B2}"/>
              </a:ext>
            </a:extLst>
          </p:cNvPr>
          <p:cNvSpPr txBox="1">
            <a:spLocks/>
          </p:cNvSpPr>
          <p:nvPr/>
        </p:nvSpPr>
        <p:spPr>
          <a:xfrm>
            <a:off x="2838588" y="3148087"/>
            <a:ext cx="4580109" cy="751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C000"/>
                </a:solidFill>
                <a:ea typeface="+mn-ea"/>
                <a:cs typeface="+mn-cs"/>
              </a:rPr>
              <a:t>Inflation</a:t>
            </a: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836208-C52A-1FB2-7B9A-DFEA9C930FF5}"/>
              </a:ext>
            </a:extLst>
          </p:cNvPr>
          <p:cNvSpPr txBox="1">
            <a:spLocks/>
          </p:cNvSpPr>
          <p:nvPr/>
        </p:nvSpPr>
        <p:spPr>
          <a:xfrm>
            <a:off x="-54177" y="2919847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tx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Konjunkturpolitik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FBA682-D5C1-8093-7EF5-FD3D14C01ACE}"/>
              </a:ext>
            </a:extLst>
          </p:cNvPr>
          <p:cNvSpPr txBox="1">
            <a:spLocks/>
          </p:cNvSpPr>
          <p:nvPr/>
        </p:nvSpPr>
        <p:spPr>
          <a:xfrm>
            <a:off x="4455266" y="4120682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92D050"/>
                </a:solidFill>
                <a:ea typeface="+mn-ea"/>
                <a:cs typeface="+mn-cs"/>
              </a:rPr>
              <a:t>Arbeitslosigkeit</a:t>
            </a:r>
            <a:endParaRPr lang="en-US" sz="4000" dirty="0">
              <a:solidFill>
                <a:srgbClr val="92D050"/>
              </a:solidFill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C9C2C16-2FD7-206A-B00C-BD80C192FA30}"/>
              </a:ext>
            </a:extLst>
          </p:cNvPr>
          <p:cNvSpPr txBox="1">
            <a:spLocks/>
          </p:cNvSpPr>
          <p:nvPr/>
        </p:nvSpPr>
        <p:spPr>
          <a:xfrm>
            <a:off x="4571999" y="474309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Armut</a:t>
            </a:r>
            <a:endParaRPr lang="en-US" sz="24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BAC3363-454E-655C-F0C0-89D925565BCF}"/>
              </a:ext>
            </a:extLst>
          </p:cNvPr>
          <p:cNvSpPr txBox="1">
            <a:spLocks/>
          </p:cNvSpPr>
          <p:nvPr/>
        </p:nvSpPr>
        <p:spPr>
          <a:xfrm>
            <a:off x="457199" y="3749846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FF0000"/>
                </a:solidFill>
                <a:ea typeface="+mn-ea"/>
                <a:cs typeface="+mn-cs"/>
              </a:rPr>
              <a:t>Europäische</a:t>
            </a:r>
            <a:r>
              <a:rPr lang="en-US" sz="36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+mn-ea"/>
                <a:cs typeface="+mn-cs"/>
              </a:rPr>
              <a:t>Zentralbank</a:t>
            </a:r>
            <a:endParaRPr lang="en-US" sz="36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0729D3E-92C9-D3E2-ACD5-E5F1625C2506}"/>
              </a:ext>
            </a:extLst>
          </p:cNvPr>
          <p:cNvSpPr txBox="1">
            <a:spLocks/>
          </p:cNvSpPr>
          <p:nvPr/>
        </p:nvSpPr>
        <p:spPr>
          <a:xfrm>
            <a:off x="2797520" y="5113930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ea typeface="+mn-ea"/>
                <a:cs typeface="+mn-cs"/>
              </a:rPr>
              <a:t>Preisabsprachen</a:t>
            </a: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460E241-F42A-48CC-6294-42DCE259CEB7}"/>
              </a:ext>
            </a:extLst>
          </p:cNvPr>
          <p:cNvSpPr txBox="1">
            <a:spLocks/>
          </p:cNvSpPr>
          <p:nvPr/>
        </p:nvSpPr>
        <p:spPr>
          <a:xfrm>
            <a:off x="5519896" y="3047406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B0F0"/>
                </a:solidFill>
                <a:ea typeface="+mn-ea"/>
                <a:cs typeface="+mn-cs"/>
              </a:rPr>
              <a:t>Monopole</a:t>
            </a:r>
            <a:endParaRPr lang="en-US" sz="24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A960D90-F6F1-1288-2B50-74B1527F1FBF}"/>
              </a:ext>
            </a:extLst>
          </p:cNvPr>
          <p:cNvSpPr txBox="1">
            <a:spLocks/>
          </p:cNvSpPr>
          <p:nvPr/>
        </p:nvSpPr>
        <p:spPr>
          <a:xfrm>
            <a:off x="4140198" y="5761114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FFC000"/>
                </a:solidFill>
                <a:ea typeface="+mn-ea"/>
                <a:cs typeface="+mn-cs"/>
              </a:rPr>
              <a:t>Marktgleichgewicht</a:t>
            </a:r>
            <a:endParaRPr lang="en-US" sz="4000" dirty="0">
              <a:solidFill>
                <a:srgbClr val="FFC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3ABA93-B90D-DC56-1EA9-01D17382BEAA}"/>
              </a:ext>
            </a:extLst>
          </p:cNvPr>
          <p:cNvSpPr txBox="1">
            <a:spLocks/>
          </p:cNvSpPr>
          <p:nvPr/>
        </p:nvSpPr>
        <p:spPr>
          <a:xfrm>
            <a:off x="1040038" y="5592952"/>
            <a:ext cx="4231533" cy="87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B0F0"/>
                </a:solidFill>
                <a:ea typeface="+mn-ea"/>
                <a:cs typeface="+mn-cs"/>
              </a:rPr>
              <a:t>Funktionen</a:t>
            </a:r>
            <a:r>
              <a:rPr lang="en-US" sz="2000" dirty="0">
                <a:solidFill>
                  <a:srgbClr val="00B0F0"/>
                </a:solidFill>
                <a:ea typeface="+mn-ea"/>
                <a:cs typeface="+mn-cs"/>
              </a:rPr>
              <a:t> des </a:t>
            </a:r>
            <a:r>
              <a:rPr lang="en-US" sz="2000" dirty="0" err="1">
                <a:solidFill>
                  <a:srgbClr val="00B0F0"/>
                </a:solidFill>
                <a:ea typeface="+mn-ea"/>
                <a:cs typeface="+mn-cs"/>
              </a:rPr>
              <a:t>Geldes</a:t>
            </a:r>
            <a:endParaRPr lang="en-US" sz="2000" dirty="0">
              <a:solidFill>
                <a:srgbClr val="FF0000"/>
              </a:solidFill>
              <a:ea typeface="+mn-ea"/>
              <a:cs typeface="+mn-cs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739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47859" y="1392238"/>
            <a:ext cx="74390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DE" sz="1600" b="1" dirty="0"/>
          </a:p>
          <a:p>
            <a:pPr algn="ctr" eaLnBrk="1" hangingPunct="1"/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rPr>
              <a:t>Was sind die Ziele des Unterrichts?</a:t>
            </a:r>
          </a:p>
          <a:p>
            <a:pPr algn="ctr" eaLnBrk="1" hangingPunct="1"/>
            <a:endParaRPr lang="de-DE" sz="20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+mn-cs"/>
            </a:endParaRPr>
          </a:p>
          <a:p>
            <a:pPr algn="ctr" eaLnBrk="1" hangingPunct="1"/>
            <a:endParaRPr lang="de-DE" sz="1600" b="1" dirty="0"/>
          </a:p>
          <a:p>
            <a:pPr marL="342900" indent="-3429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Vorbereitung auf eine kaufmännische Ausbildung oder auf ein (duales) Studium </a:t>
            </a:r>
            <a:r>
              <a:rPr lang="de-DE" dirty="0">
                <a:latin typeface="+mj-lt"/>
                <a:ea typeface="+mn-ea"/>
                <a:cs typeface="+mn-cs"/>
                <a:sym typeface="Wingdings"/>
              </a:rPr>
              <a:t> Vorteile bei der Bewerbung </a:t>
            </a:r>
            <a:endParaRPr lang="de-DE" dirty="0">
              <a:latin typeface="+mj-lt"/>
              <a:ea typeface="+mn-ea"/>
              <a:cs typeface="+mn-cs"/>
            </a:endParaRPr>
          </a:p>
          <a:p>
            <a:pPr eaLnBrk="1" hangingPunct="1"/>
            <a:endParaRPr lang="de-DE" dirty="0">
              <a:latin typeface="+mj-lt"/>
              <a:ea typeface="+mn-ea"/>
              <a:cs typeface="+mn-c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Endlich die (Wirtschafts-)Nachrichten besser verstehen</a:t>
            </a:r>
          </a:p>
          <a:p>
            <a:pPr eaLnBrk="1" hangingPunct="1"/>
            <a:endParaRPr lang="de-DE" dirty="0">
              <a:latin typeface="+mj-lt"/>
              <a:ea typeface="+mn-ea"/>
              <a:cs typeface="+mn-c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Selbst ein kritischer Marktteilnehmer werden: </a:t>
            </a:r>
          </a:p>
          <a:p>
            <a:pPr eaLnBrk="1" hangingPunct="1"/>
            <a:r>
              <a:rPr lang="de-DE" dirty="0">
                <a:latin typeface="+mj-lt"/>
                <a:ea typeface="+mn-ea"/>
                <a:cs typeface="+mn-cs"/>
              </a:rPr>
              <a:t>     als Arbeitnehmer, Bankkunde, Steuerzahler,...</a:t>
            </a:r>
          </a:p>
          <a:p>
            <a:pPr algn="ctr" eaLnBrk="1" hangingPunct="1"/>
            <a:endParaRPr lang="de-DE" sz="3200" b="1" dirty="0"/>
          </a:p>
        </p:txBody>
      </p:sp>
      <p:pic>
        <p:nvPicPr>
          <p:cNvPr id="3" name="Audio Recording 12.01.2023, 15:39:10">
            <a:hlinkClick r:id="" action="ppaction://media"/>
            <a:extLst>
              <a:ext uri="{FF2B5EF4-FFF2-40B4-BE49-F238E27FC236}">
                <a16:creationId xmlns:a16="http://schemas.microsoft.com/office/drawing/2014/main" id="{6F3F1DF5-0806-D031-85A2-048CB526DB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7716" y="5917304"/>
            <a:ext cx="812800" cy="8128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11A40F-9CE5-011C-E3B5-C7CFF6285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68425">
            <a:off x="7211541" y="4648560"/>
            <a:ext cx="1356400" cy="1167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8628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649287" y="1041023"/>
            <a:ext cx="784542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DE" sz="1600" b="1" dirty="0"/>
          </a:p>
          <a:p>
            <a:pPr algn="ctr" eaLnBrk="1" hangingPunct="1"/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rPr>
              <a:t>Wo sind unsere Absolventen gelandet?</a:t>
            </a:r>
          </a:p>
          <a:p>
            <a:pPr eaLnBrk="1" hangingPunct="1"/>
            <a:endParaRPr lang="de-DE" sz="30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+mn-cs"/>
            </a:endParaRPr>
          </a:p>
          <a:p>
            <a:pPr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Ausbildung im (kaufmännischen) Bereich</a:t>
            </a:r>
          </a:p>
          <a:p>
            <a:pPr defTabSz="762000" eaLnBrk="1" hangingPunct="1"/>
            <a:endParaRPr lang="de-DE" dirty="0">
              <a:latin typeface="+mj-lt"/>
              <a:ea typeface="+mn-ea"/>
              <a:cs typeface="+mn-cs"/>
            </a:endParaRPr>
          </a:p>
          <a:p>
            <a:pPr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Studium (dual, Uni, FH) z.B.:</a:t>
            </a:r>
          </a:p>
          <a:p>
            <a:pPr indent="-457200" defTabSz="762000" eaLnBrk="1" hangingPunct="1">
              <a:buFont typeface="Arial"/>
              <a:buChar char="•"/>
            </a:pPr>
            <a:endParaRPr lang="de-DE" dirty="0">
              <a:latin typeface="+mj-lt"/>
              <a:ea typeface="+mn-ea"/>
              <a:cs typeface="+mn-cs"/>
            </a:endParaRPr>
          </a:p>
          <a:p>
            <a:pPr marL="1314450" lvl="4"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</a:rPr>
              <a:t>Wirtschaftswissenschaften z.B. an der Uni Hohenheim</a:t>
            </a:r>
          </a:p>
          <a:p>
            <a:pPr marL="1314450" lvl="4"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</a:rPr>
              <a:t>Internationales Management </a:t>
            </a:r>
          </a:p>
          <a:p>
            <a:pPr marL="1314450" lvl="4"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</a:rPr>
              <a:t>Informatik</a:t>
            </a:r>
          </a:p>
          <a:p>
            <a:pPr marL="1314450" lvl="4"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</a:rPr>
              <a:t>Lehramt (verschiedene Fächer)</a:t>
            </a:r>
          </a:p>
          <a:p>
            <a:pPr marL="1314450" lvl="4"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</a:rPr>
              <a:t>Psychologiestudium </a:t>
            </a:r>
          </a:p>
          <a:p>
            <a:pPr marL="1314450" lvl="4" indent="-457200" defTabSz="7620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</a:rPr>
              <a:t>Germanistik (Redakteurin bei </a:t>
            </a:r>
            <a:r>
              <a:rPr lang="de-DE" dirty="0" err="1">
                <a:latin typeface="+mj-lt"/>
                <a:ea typeface="+mn-ea"/>
              </a:rPr>
              <a:t>Stgt</a:t>
            </a:r>
            <a:r>
              <a:rPr lang="de-DE" dirty="0">
                <a:latin typeface="+mj-lt"/>
                <a:ea typeface="+mn-ea"/>
              </a:rPr>
              <a:t>. Z)</a:t>
            </a:r>
          </a:p>
          <a:p>
            <a:pPr algn="ctr" eaLnBrk="1" hangingPunct="1"/>
            <a:endParaRPr lang="de-DE" b="1" dirty="0"/>
          </a:p>
          <a:p>
            <a:pPr algn="ctr" eaLnBrk="1" hangingPunct="1"/>
            <a:endParaRPr lang="de-DE" sz="3200" b="1" dirty="0"/>
          </a:p>
        </p:txBody>
      </p:sp>
      <p:pic>
        <p:nvPicPr>
          <p:cNvPr id="3" name="Audio Recording 12.01.2023, 15:40:35">
            <a:hlinkClick r:id="" action="ppaction://media"/>
            <a:extLst>
              <a:ext uri="{FF2B5EF4-FFF2-40B4-BE49-F238E27FC236}">
                <a16:creationId xmlns:a16="http://schemas.microsoft.com/office/drawing/2014/main" id="{6B84BEA4-8539-FDA9-4ABD-10AB3220A0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5112" y="5840445"/>
            <a:ext cx="812800" cy="8128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9970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52487" y="1197620"/>
            <a:ext cx="74390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DE" sz="3200" b="1" dirty="0"/>
          </a:p>
          <a:p>
            <a:pPr algn="ctr" eaLnBrk="1" hangingPunct="1"/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Was sind die Besonderheiten an der LLS?</a:t>
            </a:r>
            <a:endParaRPr lang="de-DE" b="1" dirty="0"/>
          </a:p>
          <a:p>
            <a:pPr algn="ctr" eaLnBrk="1" hangingPunct="1"/>
            <a:endParaRPr lang="de-DE" sz="3200" b="1" dirty="0"/>
          </a:p>
          <a:p>
            <a:pPr marL="342900" indent="-3429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Ausbildungs- und Studienberatung mit Exkursionen/Veranstaltungen</a:t>
            </a:r>
          </a:p>
          <a:p>
            <a:pPr eaLnBrk="1" hangingPunct="1"/>
            <a:endParaRPr lang="de-DE" dirty="0">
              <a:latin typeface="+mj-lt"/>
              <a:ea typeface="+mn-ea"/>
              <a:cs typeface="+mn-c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Exkursion zur EZB und/oder Börse nach Frankfurt</a:t>
            </a:r>
          </a:p>
          <a:p>
            <a:pPr marL="342900" indent="-342900" eaLnBrk="1" hangingPunct="1">
              <a:buFont typeface="Arial"/>
              <a:buChar char="•"/>
            </a:pPr>
            <a:endParaRPr lang="de-DE" dirty="0">
              <a:latin typeface="+mj-lt"/>
              <a:ea typeface="+mn-ea"/>
              <a:cs typeface="+mn-c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Betriebsbesichtigungen</a:t>
            </a:r>
          </a:p>
          <a:p>
            <a:pPr eaLnBrk="1" hangingPunct="1"/>
            <a:endParaRPr lang="de-DE" dirty="0">
              <a:latin typeface="+mj-lt"/>
              <a:ea typeface="+mn-ea"/>
              <a:cs typeface="+mn-c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de-DE" dirty="0">
                <a:latin typeface="+mj-lt"/>
                <a:ea typeface="+mn-ea"/>
                <a:cs typeface="+mn-cs"/>
              </a:rPr>
              <a:t>Projekte von Berufsschülern für WG-Schüler</a:t>
            </a:r>
          </a:p>
        </p:txBody>
      </p:sp>
      <p:pic>
        <p:nvPicPr>
          <p:cNvPr id="3" name="Audio Recording 12.01.2023, 15:41:25">
            <a:hlinkClick r:id="" action="ppaction://media"/>
            <a:extLst>
              <a:ext uri="{FF2B5EF4-FFF2-40B4-BE49-F238E27FC236}">
                <a16:creationId xmlns:a16="http://schemas.microsoft.com/office/drawing/2014/main" id="{C7C93376-EC21-57E2-ED95-7BD2445753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3118" y="563517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7777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</Words>
  <Application>Microsoft Office PowerPoint</Application>
  <PresentationFormat>Bildschirmpräsentation (4:3)</PresentationFormat>
  <Paragraphs>117</Paragraphs>
  <Slides>12</Slides>
  <Notes>9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Herzlich willkommen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Schröter</dc:creator>
  <cp:lastModifiedBy>Tilmann Kübler</cp:lastModifiedBy>
  <cp:revision>31</cp:revision>
  <dcterms:created xsi:type="dcterms:W3CDTF">2016-01-16T10:30:20Z</dcterms:created>
  <dcterms:modified xsi:type="dcterms:W3CDTF">2023-01-19T09:39:45Z</dcterms:modified>
</cp:coreProperties>
</file>